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gmgf8xuMusFT+NOBJUD858nRj3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49F99C-93F7-461A-80C6-9B32BDD42344}">
  <a:tblStyle styleId="{F449F99C-93F7-461A-80C6-9B32BDD423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36dfbd87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2e36dfbd876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3411a5cc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2e3411a5cce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3411a5c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e3411a5cce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3411a5c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e3411a5cce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36dfbd87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2e36dfbd876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36dfbd87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e36dfbd876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36dfbd87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2e36dfbd876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36dfbd87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2e36dfbd876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2fd5651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2e2fd565115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36dfbd87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e36dfbd876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2fd5651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2e2fd565115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2fd56511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2e2fd56511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36dfbd87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g2e36dfbd876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e2fd5651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2e2fd565115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499757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2e499757e4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2fd5651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2e2fd565115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2fd5651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g2e2fd565115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499757e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2e499757e4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e36dfbd87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2e36dfbd876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e36dfbd87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2e36dfbd876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37d7c2f5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2e37d7c2f5f_3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36dfbd87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2e36dfbd876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36dfbd87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e36dfbd876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1c0422e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71c0422e2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ctrTitle"/>
          </p:nvPr>
        </p:nvSpPr>
        <p:spPr>
          <a:xfrm>
            <a:off x="517870" y="978408"/>
            <a:ext cx="5021183" cy="50742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subTitle"/>
          </p:nvPr>
        </p:nvSpPr>
        <p:spPr>
          <a:xfrm>
            <a:off x="6662167" y="3602038"/>
            <a:ext cx="5021183" cy="22445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i="1" sz="22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0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10"/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6737530" y="893901"/>
            <a:ext cx="4870457" cy="5021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6689685" y="969274"/>
            <a:ext cx="4956928" cy="5011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549997" y="964664"/>
            <a:ext cx="4956928" cy="5021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body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517870" y="978408"/>
            <a:ext cx="5020056" cy="48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6662167" y="3566639"/>
            <a:ext cx="5021183" cy="22799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i="1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517870" y="978408"/>
            <a:ext cx="5021182" cy="520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" type="body"/>
          </p:nvPr>
        </p:nvSpPr>
        <p:spPr>
          <a:xfrm>
            <a:off x="6063049" y="969264"/>
            <a:ext cx="5290751" cy="2555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2" type="body"/>
          </p:nvPr>
        </p:nvSpPr>
        <p:spPr>
          <a:xfrm>
            <a:off x="6063049" y="3621849"/>
            <a:ext cx="5290751" cy="2555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4"/>
          <p:cNvSpPr txBox="1"/>
          <p:nvPr>
            <p:ph type="title"/>
          </p:nvPr>
        </p:nvSpPr>
        <p:spPr>
          <a:xfrm>
            <a:off x="517869" y="978119"/>
            <a:ext cx="11165481" cy="1073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517870" y="2178908"/>
            <a:ext cx="5020056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1" sz="22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517870" y="2876085"/>
            <a:ext cx="5020056" cy="3322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662168" y="2178908"/>
            <a:ext cx="5021182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1" sz="22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662168" y="2876085"/>
            <a:ext cx="5021182" cy="3322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17870" y="978408"/>
            <a:ext cx="5020948" cy="2270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6653182" y="987423"/>
            <a:ext cx="502094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517870" y="3361038"/>
            <a:ext cx="5020948" cy="2507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17870" y="978408"/>
            <a:ext cx="5020948" cy="2270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6662168" y="987425"/>
            <a:ext cx="5027005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517870" y="3340442"/>
            <a:ext cx="5020948" cy="2528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0" i="1" sz="22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"/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youtu.be/ngayTo5DyYk" TargetMode="External"/><Relationship Id="rId4" Type="http://schemas.openxmlformats.org/officeDocument/2006/relationships/hyperlink" Target="https://www.youtube.com/watch?v=p6AM122l9R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34742" y="765972"/>
            <a:ext cx="8293622" cy="149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None/>
            </a:pPr>
            <a:r>
              <a:rPr b="1" i="0" lang="en-US" sz="38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Big Data System Design Results</a:t>
            </a:r>
            <a:endParaRPr b="0" i="0" sz="12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None/>
            </a:pPr>
            <a:r>
              <a:rPr b="0" i="0" lang="en-US" sz="33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Delivery Analysis </a:t>
            </a:r>
            <a:endParaRPr b="0" i="0" sz="333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656945" y="6012873"/>
            <a:ext cx="4402698" cy="646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 Kim / Mina Dong / Jin Gyeong Lee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0571981" y="5820442"/>
            <a:ext cx="1370030" cy="3879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565068" y="5897252"/>
            <a:ext cx="2447683" cy="42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96" name="Google Shape;96;p1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36dfbd876_0_17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e36dfbd876_0_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e36dfbd876_0_17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None/>
            </a:pPr>
            <a:r>
              <a:rPr b="1" lang="en-US" sz="3884">
                <a:solidFill>
                  <a:srgbClr val="FFFFFF"/>
                </a:solidFill>
              </a:rPr>
              <a:t>Data Explanation</a:t>
            </a:r>
            <a:endParaRPr b="0" i="0" sz="333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e36dfbd876_0_17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e36dfbd876_0_17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e36dfbd876_0_17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189" name="Google Shape;189;g2e36dfbd876_0_17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6"/>
          <p:cNvGraphicFramePr/>
          <p:nvPr/>
        </p:nvGraphicFramePr>
        <p:xfrm>
          <a:off x="611910" y="3813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{F449F99C-93F7-461A-80C6-9B32BDD42344}</a:tableStyleId>
              </a:tblPr>
              <a:tblGrid>
                <a:gridCol w="1544100"/>
                <a:gridCol w="1544100"/>
                <a:gridCol w="386025"/>
                <a:gridCol w="386025"/>
                <a:gridCol w="386025"/>
                <a:gridCol w="386025"/>
                <a:gridCol w="1544100"/>
              </a:tblGrid>
              <a:tr h="33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Date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ORDER_WEEK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AREA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Cuisine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3047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20XX-XX-XX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Wednesday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한식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47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울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남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신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52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Age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Distance of Delivery(m)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Weather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Family Type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</a:tr>
              <a:tr h="33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2세대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6"/>
          <p:cNvSpPr txBox="1"/>
          <p:nvPr>
            <p:ph type="title"/>
          </p:nvPr>
        </p:nvSpPr>
        <p:spPr>
          <a:xfrm>
            <a:off x="517870" y="707103"/>
            <a:ext cx="11165480" cy="981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Data Explanation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97" name="Google Shape;197;p6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517870" y="1506320"/>
            <a:ext cx="8834581" cy="1074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Use Modified Delivery Data</a:t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From KT Big Data Platform</a:t>
            </a:r>
            <a:endParaRPr b="0" i="0" sz="9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T 빅데이터 플랫폼 AICentro | Ghreem" id="199" name="Google Shape;199;p6"/>
          <p:cNvPicPr preferRelativeResize="0"/>
          <p:nvPr/>
        </p:nvPicPr>
        <p:blipFill rotWithShape="1">
          <a:blip r:embed="rId3">
            <a:alphaModFix amt="20000"/>
          </a:blip>
          <a:srcRect b="48792" l="21782" r="21040" t="17642"/>
          <a:stretch/>
        </p:blipFill>
        <p:spPr>
          <a:xfrm>
            <a:off x="10603345" y="6310343"/>
            <a:ext cx="1300017" cy="42928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/>
          <p:nvPr/>
        </p:nvSpPr>
        <p:spPr>
          <a:xfrm>
            <a:off x="7273411" y="2314397"/>
            <a:ext cx="3482043" cy="3693319"/>
          </a:xfrm>
          <a:custGeom>
            <a:rect b="b" l="l" r="r" t="t"/>
            <a:pathLst>
              <a:path extrusionOk="0" h="3693319" w="3482043">
                <a:moveTo>
                  <a:pt x="0" y="0"/>
                </a:moveTo>
                <a:cubicBezTo>
                  <a:pt x="1449152" y="-5264"/>
                  <a:pt x="2640482" y="84467"/>
                  <a:pt x="3482043" y="0"/>
                </a:cubicBezTo>
                <a:cubicBezTo>
                  <a:pt x="3353870" y="759649"/>
                  <a:pt x="3611193" y="3259841"/>
                  <a:pt x="3482043" y="3693319"/>
                </a:cubicBezTo>
                <a:cubicBezTo>
                  <a:pt x="2334645" y="3799639"/>
                  <a:pt x="736461" y="3685670"/>
                  <a:pt x="0" y="3693319"/>
                </a:cubicBezTo>
                <a:cubicBezTo>
                  <a:pt x="160128" y="2853144"/>
                  <a:pt x="25049" y="1407823"/>
                  <a:pt x="0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 "Date": "2020-11-06",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"OrderWeek": "Wednesday",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"AREA": {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"Province": NaN,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"City": " 울산광역시 ",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"Neighborhood": “신정동 ",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"District": " 남구 "  },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"Cuisine": "한식",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"Age": 29,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"Dist": 1500,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"Weather": "</a:t>
            </a:r>
            <a:r>
              <a:rPr lang="en-US" sz="1800"/>
              <a:t>SUN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"FType": "2세대",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"Price": 84500}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7583477" y="1958574"/>
            <a:ext cx="2861909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&lt;Real JSON Data Example&gt;</a:t>
            </a:r>
            <a:endParaRPr b="0" i="0" sz="10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2269133" y="6108906"/>
            <a:ext cx="2861909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&lt;JSON Data Example&gt;</a:t>
            </a:r>
            <a:endParaRPr b="0" i="0" sz="10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3411a5cce_0_53"/>
          <p:cNvSpPr txBox="1"/>
          <p:nvPr>
            <p:ph type="title"/>
          </p:nvPr>
        </p:nvSpPr>
        <p:spPr>
          <a:xfrm>
            <a:off x="513257" y="738578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What We Do?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09" name="Google Shape;209;g2e3411a5cce_0_53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10" name="Google Shape;210;g2e3411a5cce_0_53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2e3411a5cce_0_53"/>
          <p:cNvSpPr txBox="1"/>
          <p:nvPr/>
        </p:nvSpPr>
        <p:spPr>
          <a:xfrm>
            <a:off x="594065" y="1635688"/>
            <a:ext cx="30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12" name="Google Shape;212;g2e3411a5cce_0_53"/>
          <p:cNvPicPr preferRelativeResize="0"/>
          <p:nvPr/>
        </p:nvPicPr>
        <p:blipFill rotWithShape="1">
          <a:blip r:embed="rId3">
            <a:alphaModFix/>
          </a:blip>
          <a:srcRect b="42032" l="0" r="0" t="0"/>
          <a:stretch/>
        </p:blipFill>
        <p:spPr>
          <a:xfrm>
            <a:off x="6389700" y="1848575"/>
            <a:ext cx="5244277" cy="421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e3411a5cce_0_5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e3411a5cce_0_53"/>
          <p:cNvSpPr txBox="1"/>
          <p:nvPr/>
        </p:nvSpPr>
        <p:spPr>
          <a:xfrm>
            <a:off x="2455827" y="5281813"/>
            <a:ext cx="388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</a:rPr>
              <a:t>Use </a:t>
            </a:r>
            <a:r>
              <a:rPr b="1" lang="en-US" sz="2400">
                <a:solidFill>
                  <a:srgbClr val="74AA9C"/>
                </a:solidFill>
              </a:rPr>
              <a:t>ChatGPT</a:t>
            </a:r>
            <a:r>
              <a:rPr b="1" lang="en-US" sz="2400">
                <a:solidFill>
                  <a:srgbClr val="3D85C6"/>
                </a:solidFill>
              </a:rPr>
              <a:t> &amp; </a:t>
            </a:r>
            <a:r>
              <a:rPr b="1" lang="en-US" sz="2400">
                <a:solidFill>
                  <a:srgbClr val="3672A3"/>
                </a:solidFill>
              </a:rPr>
              <a:t>Py</a:t>
            </a:r>
            <a:r>
              <a:rPr b="1" lang="en-US" sz="2400">
                <a:solidFill>
                  <a:srgbClr val="FFD342"/>
                </a:solidFill>
              </a:rPr>
              <a:t>thon</a:t>
            </a:r>
            <a:endParaRPr b="1" sz="2400">
              <a:solidFill>
                <a:srgbClr val="FFD3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</a:rPr>
              <a:t>To make Data </a:t>
            </a:r>
            <a:r>
              <a:rPr b="1" lang="en-US" sz="2400">
                <a:solidFill>
                  <a:srgbClr val="3D85C6"/>
                </a:solidFill>
              </a:rPr>
              <a:t>Integrated</a:t>
            </a:r>
            <a:endParaRPr b="1" sz="24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3411a5cce_0_45"/>
          <p:cNvSpPr txBox="1"/>
          <p:nvPr>
            <p:ph type="title"/>
          </p:nvPr>
        </p:nvSpPr>
        <p:spPr>
          <a:xfrm>
            <a:off x="513257" y="738578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What We Do?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20" name="Google Shape;220;g2e3411a5cce_0_45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21" name="Google Shape;221;g2e3411a5cce_0_45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g2e3411a5cce_0_45"/>
          <p:cNvSpPr txBox="1"/>
          <p:nvPr/>
        </p:nvSpPr>
        <p:spPr>
          <a:xfrm>
            <a:off x="594065" y="1635688"/>
            <a:ext cx="30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23" name="Google Shape;223;g2e3411a5cce_0_45"/>
          <p:cNvPicPr preferRelativeResize="0"/>
          <p:nvPr/>
        </p:nvPicPr>
        <p:blipFill rotWithShape="1">
          <a:blip r:embed="rId3">
            <a:alphaModFix/>
          </a:blip>
          <a:srcRect b="0" l="0" r="34610" t="0"/>
          <a:stretch/>
        </p:blipFill>
        <p:spPr>
          <a:xfrm>
            <a:off x="1320038" y="2389888"/>
            <a:ext cx="2827576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e3411a5cce_0_45"/>
          <p:cNvPicPr preferRelativeResize="0"/>
          <p:nvPr/>
        </p:nvPicPr>
        <p:blipFill rotWithShape="1">
          <a:blip r:embed="rId4">
            <a:alphaModFix/>
          </a:blip>
          <a:srcRect b="0" l="0" r="0" t="33444"/>
          <a:stretch/>
        </p:blipFill>
        <p:spPr>
          <a:xfrm>
            <a:off x="4147625" y="2300025"/>
            <a:ext cx="8031401" cy="2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e3411a5cce_0_45"/>
          <p:cNvSpPr txBox="1"/>
          <p:nvPr/>
        </p:nvSpPr>
        <p:spPr>
          <a:xfrm>
            <a:off x="4330825" y="5037825"/>
            <a:ext cx="80313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600">
                <a:solidFill>
                  <a:srgbClr val="3D85C6"/>
                </a:solidFill>
              </a:rPr>
              <a:t>An error occurs when the address is simply divided based on spaces.</a:t>
            </a:r>
            <a:endParaRPr sz="2600">
              <a:solidFill>
                <a:srgbClr val="3D85C6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3D85C6"/>
                </a:solidFill>
              </a:rPr>
              <a:t>“Provinces and cities are treated as Provinces”</a:t>
            </a:r>
            <a:endParaRPr b="1" sz="26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D85C6"/>
              </a:solidFill>
            </a:endParaRPr>
          </a:p>
        </p:txBody>
      </p:sp>
      <p:sp>
        <p:nvSpPr>
          <p:cNvPr id="226" name="Google Shape;226;g2e3411a5cce_0_45"/>
          <p:cNvSpPr/>
          <p:nvPr/>
        </p:nvSpPr>
        <p:spPr>
          <a:xfrm>
            <a:off x="6581500" y="2610025"/>
            <a:ext cx="475800" cy="209400"/>
          </a:xfrm>
          <a:prstGeom prst="rect">
            <a:avLst/>
          </a:prstGeom>
          <a:solidFill>
            <a:srgbClr val="FFF1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3411a5cce_0_45"/>
          <p:cNvSpPr/>
          <p:nvPr/>
        </p:nvSpPr>
        <p:spPr>
          <a:xfrm>
            <a:off x="6581500" y="3336925"/>
            <a:ext cx="475800" cy="209400"/>
          </a:xfrm>
          <a:prstGeom prst="rect">
            <a:avLst/>
          </a:prstGeom>
          <a:solidFill>
            <a:srgbClr val="FFF1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e3411a5cce_0_45"/>
          <p:cNvSpPr/>
          <p:nvPr/>
        </p:nvSpPr>
        <p:spPr>
          <a:xfrm>
            <a:off x="7089050" y="2610025"/>
            <a:ext cx="317400" cy="209400"/>
          </a:xfrm>
          <a:prstGeom prst="rect">
            <a:avLst/>
          </a:prstGeom>
          <a:solidFill>
            <a:srgbClr val="39FF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e3411a5cce_0_45"/>
          <p:cNvSpPr/>
          <p:nvPr/>
        </p:nvSpPr>
        <p:spPr>
          <a:xfrm>
            <a:off x="6638650" y="3054525"/>
            <a:ext cx="539400" cy="209400"/>
          </a:xfrm>
          <a:prstGeom prst="rect">
            <a:avLst/>
          </a:prstGeom>
          <a:solidFill>
            <a:srgbClr val="39FF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e3411a5cce_0_45"/>
          <p:cNvSpPr/>
          <p:nvPr/>
        </p:nvSpPr>
        <p:spPr>
          <a:xfrm>
            <a:off x="7089050" y="3372025"/>
            <a:ext cx="317400" cy="209400"/>
          </a:xfrm>
          <a:prstGeom prst="rect">
            <a:avLst/>
          </a:prstGeom>
          <a:solidFill>
            <a:srgbClr val="39FF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e3411a5cce_0_45"/>
          <p:cNvSpPr/>
          <p:nvPr/>
        </p:nvSpPr>
        <p:spPr>
          <a:xfrm>
            <a:off x="6638650" y="3779700"/>
            <a:ext cx="539400" cy="209400"/>
          </a:xfrm>
          <a:prstGeom prst="rect">
            <a:avLst/>
          </a:prstGeom>
          <a:solidFill>
            <a:srgbClr val="39FF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e3411a5cce_0_45"/>
          <p:cNvSpPr/>
          <p:nvPr/>
        </p:nvSpPr>
        <p:spPr>
          <a:xfrm>
            <a:off x="7216050" y="3054525"/>
            <a:ext cx="317400" cy="209400"/>
          </a:xfrm>
          <a:prstGeom prst="rect">
            <a:avLst/>
          </a:prstGeom>
          <a:solidFill>
            <a:srgbClr val="004D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e3411a5cce_0_45"/>
          <p:cNvSpPr/>
          <p:nvPr/>
        </p:nvSpPr>
        <p:spPr>
          <a:xfrm>
            <a:off x="7438200" y="2610025"/>
            <a:ext cx="317400" cy="209400"/>
          </a:xfrm>
          <a:prstGeom prst="rect">
            <a:avLst/>
          </a:prstGeom>
          <a:solidFill>
            <a:srgbClr val="004D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e3411a5cce_0_45"/>
          <p:cNvSpPr/>
          <p:nvPr/>
        </p:nvSpPr>
        <p:spPr>
          <a:xfrm>
            <a:off x="7406450" y="3372025"/>
            <a:ext cx="317400" cy="209400"/>
          </a:xfrm>
          <a:prstGeom prst="rect">
            <a:avLst/>
          </a:prstGeom>
          <a:solidFill>
            <a:srgbClr val="004D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e3411a5cce_0_45"/>
          <p:cNvSpPr/>
          <p:nvPr/>
        </p:nvSpPr>
        <p:spPr>
          <a:xfrm>
            <a:off x="7247700" y="3816525"/>
            <a:ext cx="317400" cy="209400"/>
          </a:xfrm>
          <a:prstGeom prst="rect">
            <a:avLst/>
          </a:prstGeom>
          <a:solidFill>
            <a:srgbClr val="004D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e3411a5cce_0_45"/>
          <p:cNvSpPr/>
          <p:nvPr/>
        </p:nvSpPr>
        <p:spPr>
          <a:xfrm>
            <a:off x="7571450" y="3054525"/>
            <a:ext cx="317400" cy="209400"/>
          </a:xfrm>
          <a:prstGeom prst="rect">
            <a:avLst/>
          </a:prstGeom>
          <a:solidFill>
            <a:srgbClr val="E700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e3411a5cce_0_45"/>
          <p:cNvSpPr/>
          <p:nvPr/>
        </p:nvSpPr>
        <p:spPr>
          <a:xfrm>
            <a:off x="7723850" y="2660125"/>
            <a:ext cx="165000" cy="209400"/>
          </a:xfrm>
          <a:prstGeom prst="rect">
            <a:avLst/>
          </a:prstGeom>
          <a:solidFill>
            <a:srgbClr val="E700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e3411a5cce_0_45"/>
          <p:cNvSpPr/>
          <p:nvPr/>
        </p:nvSpPr>
        <p:spPr>
          <a:xfrm>
            <a:off x="7723850" y="3422125"/>
            <a:ext cx="165000" cy="209400"/>
          </a:xfrm>
          <a:prstGeom prst="rect">
            <a:avLst/>
          </a:prstGeom>
          <a:solidFill>
            <a:srgbClr val="E700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e3411a5cce_0_45"/>
          <p:cNvSpPr/>
          <p:nvPr/>
        </p:nvSpPr>
        <p:spPr>
          <a:xfrm>
            <a:off x="7571450" y="3789725"/>
            <a:ext cx="317400" cy="209400"/>
          </a:xfrm>
          <a:prstGeom prst="rect">
            <a:avLst/>
          </a:prstGeom>
          <a:solidFill>
            <a:srgbClr val="E700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e3411a5cce_0_45"/>
          <p:cNvSpPr/>
          <p:nvPr/>
        </p:nvSpPr>
        <p:spPr>
          <a:xfrm>
            <a:off x="6746400" y="4187375"/>
            <a:ext cx="539400" cy="209400"/>
          </a:xfrm>
          <a:prstGeom prst="rect">
            <a:avLst/>
          </a:prstGeom>
          <a:solidFill>
            <a:srgbClr val="39FF00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e3411a5cce_0_45"/>
          <p:cNvSpPr/>
          <p:nvPr/>
        </p:nvSpPr>
        <p:spPr>
          <a:xfrm>
            <a:off x="7285800" y="4160850"/>
            <a:ext cx="241200" cy="209400"/>
          </a:xfrm>
          <a:prstGeom prst="rect">
            <a:avLst/>
          </a:prstGeom>
          <a:solidFill>
            <a:srgbClr val="004D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e3411a5cce_0_45"/>
          <p:cNvSpPr/>
          <p:nvPr/>
        </p:nvSpPr>
        <p:spPr>
          <a:xfrm>
            <a:off x="7571450" y="4157325"/>
            <a:ext cx="317400" cy="209400"/>
          </a:xfrm>
          <a:prstGeom prst="rect">
            <a:avLst/>
          </a:prstGeom>
          <a:solidFill>
            <a:srgbClr val="E700FF">
              <a:alpha val="27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e3411a5cce_0_45"/>
          <p:cNvSpPr/>
          <p:nvPr/>
        </p:nvSpPr>
        <p:spPr>
          <a:xfrm>
            <a:off x="1193300" y="2303650"/>
            <a:ext cx="2827500" cy="4153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e3411a5cce_0_4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e3411a5cce_0_45"/>
          <p:cNvSpPr txBox="1"/>
          <p:nvPr/>
        </p:nvSpPr>
        <p:spPr>
          <a:xfrm>
            <a:off x="1168278" y="6490025"/>
            <a:ext cx="281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D85C6"/>
                </a:solidFill>
              </a:rPr>
              <a:t>Before</a:t>
            </a:r>
            <a:r>
              <a:rPr b="1" lang="en-US" sz="1300">
                <a:solidFill>
                  <a:srgbClr val="3D85C6"/>
                </a:solidFill>
              </a:rPr>
              <a:t> Modification</a:t>
            </a:r>
            <a:endParaRPr b="1" sz="1300">
              <a:solidFill>
                <a:srgbClr val="3D85C6"/>
              </a:solidFill>
            </a:endParaRPr>
          </a:p>
        </p:txBody>
      </p:sp>
      <p:cxnSp>
        <p:nvCxnSpPr>
          <p:cNvPr id="246" name="Google Shape;246;g2e3411a5cce_0_45"/>
          <p:cNvCxnSpPr>
            <a:endCxn id="231" idx="1"/>
          </p:cNvCxnSpPr>
          <p:nvPr/>
        </p:nvCxnSpPr>
        <p:spPr>
          <a:xfrm>
            <a:off x="3376450" y="3041100"/>
            <a:ext cx="3262200" cy="8433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g2e3411a5cce_0_45"/>
          <p:cNvCxnSpPr/>
          <p:nvPr/>
        </p:nvCxnSpPr>
        <p:spPr>
          <a:xfrm flipH="1" rot="10800000">
            <a:off x="3206900" y="3445600"/>
            <a:ext cx="3362100" cy="19272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3411a5cce_0_69"/>
          <p:cNvSpPr txBox="1"/>
          <p:nvPr>
            <p:ph type="title"/>
          </p:nvPr>
        </p:nvSpPr>
        <p:spPr>
          <a:xfrm>
            <a:off x="513257" y="738578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What We Do?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53" name="Google Shape;253;g2e3411a5cce_0_69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4" name="Google Shape;254;g2e3411a5cce_0_69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g2e3411a5cce_0_69"/>
          <p:cNvSpPr txBox="1"/>
          <p:nvPr/>
        </p:nvSpPr>
        <p:spPr>
          <a:xfrm>
            <a:off x="594065" y="1635688"/>
            <a:ext cx="30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56" name="Google Shape;256;g2e3411a5cce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00" y="2280105"/>
            <a:ext cx="3447000" cy="36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e3411a5cce_0_69"/>
          <p:cNvPicPr preferRelativeResize="0"/>
          <p:nvPr/>
        </p:nvPicPr>
        <p:blipFill rotWithShape="1">
          <a:blip r:embed="rId4">
            <a:alphaModFix/>
          </a:blip>
          <a:srcRect b="23960" l="0" r="0" t="0"/>
          <a:stretch/>
        </p:blipFill>
        <p:spPr>
          <a:xfrm>
            <a:off x="5024425" y="1469626"/>
            <a:ext cx="3120575" cy="20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e3411a5cce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675" y="3612998"/>
            <a:ext cx="7039180" cy="2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e3411a5cce_0_69"/>
          <p:cNvSpPr txBox="1"/>
          <p:nvPr/>
        </p:nvSpPr>
        <p:spPr>
          <a:xfrm>
            <a:off x="1168278" y="6337625"/>
            <a:ext cx="281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D85C6"/>
                </a:solidFill>
              </a:rPr>
              <a:t>After Modification</a:t>
            </a:r>
            <a:endParaRPr b="1" sz="1300">
              <a:solidFill>
                <a:srgbClr val="3D85C6"/>
              </a:solidFill>
            </a:endParaRPr>
          </a:p>
        </p:txBody>
      </p:sp>
      <p:pic>
        <p:nvPicPr>
          <p:cNvPr id="260" name="Google Shape;260;g2e3411a5cce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125" y="1523388"/>
            <a:ext cx="31242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e3411a5cce_0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8846" y="983225"/>
            <a:ext cx="5555605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e3411a5cce_0_69"/>
          <p:cNvSpPr/>
          <p:nvPr/>
        </p:nvSpPr>
        <p:spPr>
          <a:xfrm>
            <a:off x="1034000" y="2097400"/>
            <a:ext cx="3390000" cy="4030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e3411a5cce_0_69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36dfbd876_0_255"/>
          <p:cNvSpPr txBox="1"/>
          <p:nvPr>
            <p:ph type="title"/>
          </p:nvPr>
        </p:nvSpPr>
        <p:spPr>
          <a:xfrm>
            <a:off x="513257" y="738578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What We Do?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69" name="Google Shape;269;g2e36dfbd876_0_255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70" name="Google Shape;270;g2e36dfbd876_0_255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g2e36dfbd876_0_255"/>
          <p:cNvSpPr txBox="1"/>
          <p:nvPr/>
        </p:nvSpPr>
        <p:spPr>
          <a:xfrm>
            <a:off x="594065" y="1635688"/>
            <a:ext cx="30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-US" sz="2400">
                <a:solidFill>
                  <a:srgbClr val="3D85C6"/>
                </a:solidFill>
              </a:rPr>
              <a:t>Visualization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72" name="Google Shape;272;g2e36dfbd876_0_25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e36dfbd876_0_255"/>
          <p:cNvPicPr preferRelativeResize="0"/>
          <p:nvPr/>
        </p:nvPicPr>
        <p:blipFill rotWithShape="1">
          <a:blip r:embed="rId3">
            <a:alphaModFix/>
          </a:blip>
          <a:srcRect b="5786" l="30530" r="30600" t="13280"/>
          <a:stretch/>
        </p:blipFill>
        <p:spPr>
          <a:xfrm>
            <a:off x="1263648" y="2438073"/>
            <a:ext cx="1510200" cy="16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e36dfbd876_0_255"/>
          <p:cNvPicPr preferRelativeResize="0"/>
          <p:nvPr/>
        </p:nvPicPr>
        <p:blipFill rotWithShape="1">
          <a:blip r:embed="rId4">
            <a:alphaModFix/>
          </a:blip>
          <a:srcRect b="0" l="34138" r="32605" t="0"/>
          <a:stretch/>
        </p:blipFill>
        <p:spPr>
          <a:xfrm>
            <a:off x="1521013" y="4430300"/>
            <a:ext cx="995472" cy="16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e36dfbd876_0_255"/>
          <p:cNvSpPr txBox="1"/>
          <p:nvPr/>
        </p:nvSpPr>
        <p:spPr>
          <a:xfrm>
            <a:off x="3491925" y="2171250"/>
            <a:ext cx="6040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</a:rPr>
              <a:t>Chart.js</a:t>
            </a:r>
            <a:endParaRPr b="1" sz="2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85C6"/>
                </a:solidFill>
              </a:rPr>
              <a:t>Chart.js is an open-source JavaScript library that uses HTML5 canvas to generate various types of charts. This library was used to visualize several statistical datasets.</a:t>
            </a:r>
            <a:endParaRPr sz="2000">
              <a:solidFill>
                <a:srgbClr val="3D85C6"/>
              </a:solidFill>
            </a:endParaRPr>
          </a:p>
        </p:txBody>
      </p:sp>
      <p:sp>
        <p:nvSpPr>
          <p:cNvPr id="276" name="Google Shape;276;g2e36dfbd876_0_255"/>
          <p:cNvSpPr txBox="1"/>
          <p:nvPr/>
        </p:nvSpPr>
        <p:spPr>
          <a:xfrm>
            <a:off x="3491925" y="4240125"/>
            <a:ext cx="6040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</a:rPr>
              <a:t>HTML5 Canvas</a:t>
            </a:r>
            <a:endParaRPr b="1" sz="20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85C6"/>
                </a:solidFill>
              </a:rPr>
              <a:t>Chart.js uses the HTML5 </a:t>
            </a:r>
            <a:r>
              <a:rPr lang="en-US" sz="20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&lt;canvas&gt;</a:t>
            </a:r>
            <a:r>
              <a:rPr lang="en-US" sz="2000">
                <a:solidFill>
                  <a:srgbClr val="3D85C6"/>
                </a:solidFill>
              </a:rPr>
              <a:t> element to render graphics. </a:t>
            </a:r>
            <a:r>
              <a:rPr lang="en-US" sz="20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&lt;canvas&gt;</a:t>
            </a:r>
            <a:r>
              <a:rPr lang="en-US" sz="2000">
                <a:solidFill>
                  <a:srgbClr val="3D85C6"/>
                </a:solidFill>
              </a:rPr>
              <a:t> is an HTML element that can draw graphics pixel by pixel, which is very useful for creating charts or other graphics with JavaScript.</a:t>
            </a:r>
            <a:endParaRPr sz="2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36dfbd876_0_18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e36dfbd876_0_1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e36dfbd876_0_18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Queries / Results / Optimizations</a:t>
            </a:r>
            <a:endParaRPr b="1" i="0" sz="4430" u="none" cap="none" strike="noStrike">
              <a:solidFill>
                <a:schemeClr val="lt1"/>
              </a:solidFill>
            </a:endParaRPr>
          </a:p>
        </p:txBody>
      </p:sp>
      <p:sp>
        <p:nvSpPr>
          <p:cNvPr id="284" name="Google Shape;284;g2e36dfbd876_0_18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e36dfbd876_0_18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e36dfbd876_0_18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287" name="Google Shape;287;g2e36dfbd876_0_18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36dfbd876_0_19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e36dfbd876_0_1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e36dfbd876_0_19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Queries 1, 2, 3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by Min Kim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295" name="Google Shape;295;g2e36dfbd876_0_19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e36dfbd876_0_19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e36dfbd876_0_19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298" name="Google Shape;298;g2e36dfbd876_0_19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04" name="Google Shape;304;p22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05" name="Google Shape;305;p22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22"/>
          <p:cNvSpPr txBox="1"/>
          <p:nvPr/>
        </p:nvSpPr>
        <p:spPr>
          <a:xfrm>
            <a:off x="517876" y="1420250"/>
            <a:ext cx="804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change in order quantity according to delivery distance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453375" y="2206200"/>
            <a:ext cx="58932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# 1. Statistics on delivery volume by distance in residential areas</a:t>
            </a:r>
            <a:endParaRPr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distance_stats = collection.aggregate([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"$Dist"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175" y="3253024"/>
            <a:ext cx="8399799" cy="32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15" name="Google Shape;315;p23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6" name="Google Shape;316;p23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517876" y="1420250"/>
            <a:ext cx="8043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change in order quantity according to delivery distance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838" y="2092650"/>
            <a:ext cx="8537481" cy="45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517870" y="2862708"/>
            <a:ext cx="5021100" cy="4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Contents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5638805" y="1109048"/>
            <a:ext cx="65532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698500" lvl="0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Team Introduction</a:t>
            </a:r>
            <a:endParaRPr sz="2900">
              <a:solidFill>
                <a:srgbClr val="3D85C6"/>
              </a:solidFill>
            </a:endParaRPr>
          </a:p>
          <a:p>
            <a:pPr indent="-698500" lvl="0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Project Introduction</a:t>
            </a:r>
            <a:endParaRPr sz="2900">
              <a:solidFill>
                <a:srgbClr val="3D85C6"/>
              </a:solidFill>
            </a:endParaRPr>
          </a:p>
          <a:p>
            <a:pPr indent="-698500" lvl="0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What We Make?</a:t>
            </a:r>
            <a:endParaRPr sz="1300">
              <a:solidFill>
                <a:srgbClr val="3D85C6"/>
              </a:solidFill>
            </a:endParaRPr>
          </a:p>
          <a:p>
            <a:pPr indent="-698500" lvl="0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Data Explanation</a:t>
            </a:r>
            <a:endParaRPr sz="1300">
              <a:solidFill>
                <a:srgbClr val="3D85C6"/>
              </a:solidFill>
            </a:endParaRPr>
          </a:p>
          <a:p>
            <a:pPr indent="-698500" lvl="0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Queries</a:t>
            </a:r>
            <a:r>
              <a:rPr lang="en-US" sz="2900">
                <a:solidFill>
                  <a:srgbClr val="3D85C6"/>
                </a:solidFill>
              </a:rPr>
              <a:t> / Results / Optimizations</a:t>
            </a:r>
            <a:endParaRPr sz="1300">
              <a:solidFill>
                <a:srgbClr val="3D85C6"/>
              </a:solidFill>
            </a:endParaRPr>
          </a:p>
          <a:p>
            <a:pPr indent="-698500" lvl="0" marL="7429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3700"/>
              <a:buFont typeface="Arial"/>
              <a:buAutoNum type="arabicPeriod"/>
            </a:pPr>
            <a:r>
              <a:rPr lang="en-US" sz="2900">
                <a:solidFill>
                  <a:srgbClr val="3D85C6"/>
                </a:solidFill>
              </a:rPr>
              <a:t>Ref.</a:t>
            </a:r>
            <a:endParaRPr sz="2900">
              <a:solidFill>
                <a:srgbClr val="3D85C6"/>
              </a:solidFill>
            </a:endParaRPr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2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>
            <p:ph type="title"/>
          </p:nvPr>
        </p:nvSpPr>
        <p:spPr>
          <a:xfrm>
            <a:off x="513295" y="596128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25" name="Google Shape;325;p24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24"/>
          <p:cNvSpPr txBox="1"/>
          <p:nvPr/>
        </p:nvSpPr>
        <p:spPr>
          <a:xfrm>
            <a:off x="517870" y="1420249"/>
            <a:ext cx="9032530" cy="5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delivery amounts by month in all region.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453375" y="2206200"/>
            <a:ext cx="58932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# 2. Statistics on delivery amounts by date (monthly, weekly) in residential areas</a:t>
            </a:r>
            <a:endParaRPr b="1"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date_stats = collection.aggregate([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"$substrCP"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"$Date"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]}},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"total_amount"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b="1"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0" name="Google Shape;3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825" y="3584299"/>
            <a:ext cx="8743448" cy="31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/>
          <p:nvPr/>
        </p:nvSpPr>
        <p:spPr>
          <a:xfrm>
            <a:off x="2619400" y="3116350"/>
            <a:ext cx="828300" cy="207000"/>
          </a:xfrm>
          <a:prstGeom prst="rect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24"/>
          <p:cNvCxnSpPr>
            <a:stCxn id="331" idx="3"/>
            <a:endCxn id="333" idx="1"/>
          </p:cNvCxnSpPr>
          <p:nvPr/>
        </p:nvCxnSpPr>
        <p:spPr>
          <a:xfrm flipH="1" rot="10800000">
            <a:off x="3447700" y="2744650"/>
            <a:ext cx="3126600" cy="4752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4"/>
          <p:cNvSpPr txBox="1"/>
          <p:nvPr/>
        </p:nvSpPr>
        <p:spPr>
          <a:xfrm>
            <a:off x="6574275" y="2013525"/>
            <a:ext cx="5414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D85C6"/>
                </a:solidFill>
              </a:rPr>
              <a:t>$substrCP</a:t>
            </a:r>
            <a:r>
              <a:rPr lang="en-US" sz="2000">
                <a:solidFill>
                  <a:srgbClr val="3D85C6"/>
                </a:solidFill>
              </a:rPr>
              <a:t> : The Query that return the part of String starting with  &lt;code point index&gt;</a:t>
            </a:r>
            <a:endParaRPr sz="20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D85C6"/>
                </a:solidFill>
              </a:rPr>
              <a:t>Ref</a:t>
            </a:r>
            <a:r>
              <a:rPr lang="en-US" sz="2000">
                <a:solidFill>
                  <a:srgbClr val="3D85C6"/>
                </a:solidFill>
              </a:rPr>
              <a:t> :</a:t>
            </a:r>
            <a:r>
              <a:rPr b="1" lang="en-US" sz="2000">
                <a:solidFill>
                  <a:srgbClr val="3D85C6"/>
                </a:solidFill>
              </a:rPr>
              <a:t> </a:t>
            </a:r>
            <a:endParaRPr b="1" sz="20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D83713"/>
                </a:solidFill>
                <a:latin typeface="Courier New"/>
                <a:ea typeface="Courier New"/>
                <a:cs typeface="Courier New"/>
                <a:sym typeface="Courier New"/>
              </a:rPr>
              <a:t>$substrCP</a:t>
            </a:r>
            <a:r>
              <a:rPr lang="en-US" sz="1150">
                <a:solidFill>
                  <a:srgbClr val="001E2B"/>
                </a:solidFill>
                <a:latin typeface="Courier New"/>
                <a:ea typeface="Courier New"/>
                <a:cs typeface="Courier New"/>
                <a:sym typeface="Courier New"/>
              </a:rPr>
              <a:t>: [ &lt;string expression&gt;, &lt;code point index&gt;, &lt;code point count&gt;</a:t>
            </a:r>
            <a:endParaRPr b="1">
              <a:solidFill>
                <a:srgbClr val="3D85C6"/>
              </a:solidFill>
            </a:endParaRPr>
          </a:p>
        </p:txBody>
      </p:sp>
      <p:pic>
        <p:nvPicPr>
          <p:cNvPr id="334" name="Google Shape;3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4150" y="3314475"/>
            <a:ext cx="15430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40" name="Google Shape;340;p25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41" name="Google Shape;341;p25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517870" y="1420249"/>
            <a:ext cx="9032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delivery amounts by month in all region.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775" y="2013649"/>
            <a:ext cx="8387829" cy="4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50" name="Google Shape;350;p26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51" name="Google Shape;351;p26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6"/>
          <p:cNvSpPr txBox="1"/>
          <p:nvPr/>
        </p:nvSpPr>
        <p:spPr>
          <a:xfrm>
            <a:off x="517869" y="1409957"/>
            <a:ext cx="7388457" cy="5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by weather 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53" name="Google Shape;353;p26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453375" y="2206200"/>
            <a:ext cx="58932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# 3. Statistics on delivery volume by weather in residential areas</a:t>
            </a:r>
            <a:endParaRPr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weather_stats = collection.aggregate([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"$Weather"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5" name="Google Shape;3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580" y="3295871"/>
            <a:ext cx="7560024" cy="3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61" name="Google Shape;361;p27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27"/>
          <p:cNvSpPr txBox="1"/>
          <p:nvPr/>
        </p:nvSpPr>
        <p:spPr>
          <a:xfrm>
            <a:off x="517869" y="1409957"/>
            <a:ext cx="7388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by weather 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27"/>
          <p:cNvGrpSpPr/>
          <p:nvPr/>
        </p:nvGrpSpPr>
        <p:grpSpPr>
          <a:xfrm>
            <a:off x="6020700" y="1262425"/>
            <a:ext cx="5288725" cy="5157999"/>
            <a:chOff x="3163175" y="1627550"/>
            <a:chExt cx="5288725" cy="5157999"/>
          </a:xfrm>
        </p:grpSpPr>
        <p:pic>
          <p:nvPicPr>
            <p:cNvPr id="366" name="Google Shape;3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3900" y="1627550"/>
              <a:ext cx="5168100" cy="270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3175" y="4256275"/>
              <a:ext cx="5288725" cy="2529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36dfbd876_0_20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e36dfbd876_0_2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e36dfbd876_0_20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Queries 4,5,6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by Mina Dong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375" name="Google Shape;375;g2e36dfbd876_0_20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e36dfbd876_0_20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e36dfbd876_0_20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378" name="Google Shape;378;g2e36dfbd876_0_20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84" name="Google Shape;384;p28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85" name="Google Shape;385;p28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8"/>
          <p:cNvSpPr txBox="1"/>
          <p:nvPr/>
        </p:nvSpPr>
        <p:spPr>
          <a:xfrm>
            <a:off x="517870" y="1420249"/>
            <a:ext cx="7148312" cy="5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</a:t>
            </a:r>
            <a:r>
              <a:rPr lang="en-US" sz="2000">
                <a:solidFill>
                  <a:srgbClr val="3D85C6"/>
                </a:solidFill>
                <a:highlight>
                  <a:srgbClr val="FFFFFF"/>
                </a:highlight>
              </a:rPr>
              <a:t>cuisine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-US" sz="2000">
                <a:solidFill>
                  <a:srgbClr val="3D85C6"/>
                </a:solidFill>
                <a:highlight>
                  <a:srgbClr val="FFFFFF"/>
                </a:highlight>
              </a:rPr>
              <a:t>all region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701850" y="2013525"/>
            <a:ext cx="50967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4.주거 지역별 배달 음식 품목 통계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delivery_city_stats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aggregate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"$match"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"AREA.City"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"null"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"$AREA.City"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"Cuisine"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"$Cuisine"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"$limit"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582" y="1688103"/>
            <a:ext cx="2709985" cy="501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95" name="Google Shape;395;p29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517875" y="1420250"/>
            <a:ext cx="8622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4.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delivery food cuisine by all region, limited to top 30 items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25" y="2381950"/>
            <a:ext cx="3549776" cy="3376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9"/>
          <p:cNvGrpSpPr/>
          <p:nvPr/>
        </p:nvGrpSpPr>
        <p:grpSpPr>
          <a:xfrm>
            <a:off x="6630518" y="1880752"/>
            <a:ext cx="4577189" cy="4539671"/>
            <a:chOff x="5907818" y="2165927"/>
            <a:chExt cx="4577189" cy="4539671"/>
          </a:xfrm>
        </p:grpSpPr>
        <p:pic>
          <p:nvPicPr>
            <p:cNvPr id="401" name="Google Shape;40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7818" y="2165927"/>
              <a:ext cx="4577189" cy="4539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45925" y="2940475"/>
              <a:ext cx="1102650" cy="48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29"/>
          <p:cNvSpPr txBox="1"/>
          <p:nvPr/>
        </p:nvSpPr>
        <p:spPr>
          <a:xfrm>
            <a:off x="1621525" y="3230929"/>
            <a:ext cx="3394800" cy="877200"/>
          </a:xfrm>
          <a:prstGeom prst="rect">
            <a:avLst/>
          </a:prstGeom>
          <a:solidFill>
            <a:srgbClr val="FFFFFF">
              <a:alpha val="912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D85C6"/>
                </a:solidFill>
              </a:rPr>
              <a:t>limit 안하고 </a:t>
            </a:r>
            <a:endParaRPr b="1" sz="1700">
              <a:solidFill>
                <a:srgbClr val="3D85C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D85C6"/>
                </a:solidFill>
              </a:rPr>
              <a:t>전체로 했을 경우 </a:t>
            </a:r>
            <a:endParaRPr b="1" sz="1700">
              <a:solidFill>
                <a:srgbClr val="3D85C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D85C6"/>
                </a:solidFill>
              </a:rPr>
              <a:t>결과가 너무많음 </a:t>
            </a:r>
            <a:endParaRPr b="1" sz="1700">
              <a:solidFill>
                <a:srgbClr val="3D85C6"/>
              </a:solidFill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5016325" y="3735088"/>
            <a:ext cx="17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D85C6"/>
                </a:solidFill>
              </a:rPr>
              <a:t>limit : 30</a:t>
            </a:r>
            <a:endParaRPr b="1" sz="2600">
              <a:solidFill>
                <a:srgbClr val="3D85C6"/>
              </a:solidFill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5016325" y="3525988"/>
            <a:ext cx="1739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3D85C6"/>
                </a:solidFill>
                <a:latin typeface="Comic Sans MS"/>
                <a:ea typeface="Comic Sans MS"/>
                <a:cs typeface="Comic Sans MS"/>
                <a:sym typeface="Comic Sans MS"/>
              </a:rPr>
              <a:t>→</a:t>
            </a:r>
            <a:endParaRPr b="1" sz="10000">
              <a:solidFill>
                <a:srgbClr val="3D85C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2fd565115_0_51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2e2fd565115_0_51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e2fd565115_0_51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2e2fd565115_0_51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14" name="Google Shape;414;g2e2fd565115_0_51"/>
          <p:cNvSpPr txBox="1"/>
          <p:nvPr/>
        </p:nvSpPr>
        <p:spPr>
          <a:xfrm>
            <a:off x="517870" y="1420249"/>
            <a:ext cx="7148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4.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delivery food cuisine by all region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pic>
        <p:nvPicPr>
          <p:cNvPr id="415" name="Google Shape;415;g2e2fd56511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" y="2311024"/>
            <a:ext cx="39243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e2fd565115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520" y="852828"/>
            <a:ext cx="3651669" cy="457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e2fd565115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250" y="4452523"/>
            <a:ext cx="2969025" cy="17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e2fd565115_0_51"/>
          <p:cNvSpPr/>
          <p:nvPr/>
        </p:nvSpPr>
        <p:spPr>
          <a:xfrm>
            <a:off x="5714013" y="3405688"/>
            <a:ext cx="993900" cy="4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e2fd565115_0_51"/>
          <p:cNvSpPr txBox="1"/>
          <p:nvPr/>
        </p:nvSpPr>
        <p:spPr>
          <a:xfrm>
            <a:off x="5149573" y="2936388"/>
            <a:ext cx="2516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5394"/>
                </a:solidFill>
              </a:rPr>
              <a:t>Increase</a:t>
            </a:r>
            <a:r>
              <a:rPr b="1" lang="en-US" sz="2000">
                <a:solidFill>
                  <a:srgbClr val="0C5394"/>
                </a:solidFill>
              </a:rPr>
              <a:t> 460</a:t>
            </a:r>
            <a:r>
              <a:rPr b="1" lang="en-US" sz="2000">
                <a:solidFill>
                  <a:srgbClr val="0C5394"/>
                </a:solidFill>
              </a:rPr>
              <a:t>ms </a:t>
            </a:r>
            <a:endParaRPr b="1" sz="2000">
              <a:solidFill>
                <a:srgbClr val="0C5394"/>
              </a:solidFill>
            </a:endParaRPr>
          </a:p>
        </p:txBody>
      </p:sp>
      <p:sp>
        <p:nvSpPr>
          <p:cNvPr id="420" name="Google Shape;420;g2e2fd565115_0_51"/>
          <p:cNvSpPr txBox="1"/>
          <p:nvPr/>
        </p:nvSpPr>
        <p:spPr>
          <a:xfrm>
            <a:off x="1968113" y="5549525"/>
            <a:ext cx="142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5394"/>
                </a:solidFill>
              </a:rPr>
              <a:t>365ms</a:t>
            </a:r>
            <a:endParaRPr b="1" sz="2000">
              <a:solidFill>
                <a:srgbClr val="0C5394"/>
              </a:solidFill>
            </a:endParaRPr>
          </a:p>
        </p:txBody>
      </p:sp>
      <p:sp>
        <p:nvSpPr>
          <p:cNvPr id="421" name="Google Shape;421;g2e2fd565115_0_51"/>
          <p:cNvSpPr txBox="1"/>
          <p:nvPr/>
        </p:nvSpPr>
        <p:spPr>
          <a:xfrm>
            <a:off x="9243563" y="5432750"/>
            <a:ext cx="1421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5394"/>
                </a:solidFill>
              </a:rPr>
              <a:t>825</a:t>
            </a:r>
            <a:r>
              <a:rPr b="1" lang="en-US" sz="2000">
                <a:solidFill>
                  <a:srgbClr val="0C5394"/>
                </a:solidFill>
              </a:rPr>
              <a:t>ms</a:t>
            </a:r>
            <a:endParaRPr b="1" sz="2000">
              <a:solidFill>
                <a:srgbClr val="0C539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30"/>
          <p:cNvSpPr txBox="1"/>
          <p:nvPr/>
        </p:nvSpPr>
        <p:spPr>
          <a:xfrm>
            <a:off x="517869" y="1420249"/>
            <a:ext cx="6584895" cy="5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and items by family type </a:t>
            </a:r>
            <a:endParaRPr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28" name="Google Shape;428;p30"/>
          <p:cNvSpPr txBox="1"/>
          <p:nvPr/>
        </p:nvSpPr>
        <p:spPr>
          <a:xfrm>
            <a:off x="828588" y="1872638"/>
            <a:ext cx="63639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5. 가구 유형별 배달량 및 금액 통계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Ftypes_cuisine_stats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aggregate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"Cuisine"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"$Cuisine"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"FType"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"$FType"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"average_price"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"$avg"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"min_price"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"$min"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"max_price"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"$max"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30"/>
          <p:cNvSpPr txBox="1"/>
          <p:nvPr/>
        </p:nvSpPr>
        <p:spPr>
          <a:xfrm>
            <a:off x="5546088" y="2052438"/>
            <a:ext cx="63639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"$_id.Cuisine"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"ftypes"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"$push"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"FType"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"$_id.FType"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"average_price"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"$average_price"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"min_price"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"$min_price"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"max_price"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"$max_price"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"$project"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"top_3_ftypes"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"$slice"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"$ftypes"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}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#상위 가구 3개까지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0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517879" y="1420250"/>
            <a:ext cx="1047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and items by family type </a:t>
            </a:r>
            <a:endParaRPr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39" name="Google Shape;439;p31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1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442" name="Google Shape;4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975" y="2197660"/>
            <a:ext cx="7742598" cy="382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500" y="2587173"/>
            <a:ext cx="111251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50" y="2105650"/>
            <a:ext cx="2944820" cy="40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36dfbd876_0_14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e36dfbd876_0_1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e36dfbd876_0_145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None/>
            </a:pPr>
            <a:r>
              <a:rPr b="1" lang="en-US" sz="3884">
                <a:solidFill>
                  <a:srgbClr val="FFFFFF"/>
                </a:solidFill>
              </a:rPr>
              <a:t>Team Introduction</a:t>
            </a:r>
            <a:endParaRPr b="0" i="0" sz="333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e36dfbd876_0_145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e36dfbd876_0_145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e36dfbd876_0_145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116" name="Google Shape;116;g2e36dfbd876_0_14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2fd565115_0_45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g2e2fd565115_0_4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e2fd565115_0_45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2e2fd565115_0_45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53" name="Google Shape;453;g2e2fd565115_0_45"/>
          <p:cNvSpPr txBox="1"/>
          <p:nvPr/>
        </p:nvSpPr>
        <p:spPr>
          <a:xfrm>
            <a:off x="517869" y="1420249"/>
            <a:ext cx="6585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and items by family type </a:t>
            </a:r>
            <a:endParaRPr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454" name="Google Shape;454;g2e2fd56511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00" y="2013662"/>
            <a:ext cx="38576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e2fd565115_0_45"/>
          <p:cNvPicPr preferRelativeResize="0"/>
          <p:nvPr/>
        </p:nvPicPr>
        <p:blipFill rotWithShape="1">
          <a:blip r:embed="rId4">
            <a:alphaModFix/>
          </a:blip>
          <a:srcRect b="0" l="0" r="62920" t="0"/>
          <a:stretch/>
        </p:blipFill>
        <p:spPr>
          <a:xfrm>
            <a:off x="4662488" y="4561925"/>
            <a:ext cx="3857625" cy="170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e2fd565115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875" y="2721313"/>
            <a:ext cx="4174024" cy="11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2655319" y="1007395"/>
            <a:ext cx="7388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items by age group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718575" y="1703775"/>
            <a:ext cx="79818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age_stats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aggregate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"age_group"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"$switch"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"branches"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"case"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"$Age"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"0-10"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"case"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"$Age"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"11-20"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"case"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"$Age"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"21-30"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"case"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"$Age"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"31-40"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"case"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"$Age"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]},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"then"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"41-50"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],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"default"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"etc"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"Cuisine"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"$Cuisine"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"$sum"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},{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"$sort"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"_id.age_group"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"total_orders"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32"/>
          <p:cNvSpPr txBox="1"/>
          <p:nvPr/>
        </p:nvSpPr>
        <p:spPr>
          <a:xfrm>
            <a:off x="312975" y="1467350"/>
            <a:ext cx="798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6. 연령대별 배달 음식 품목 통계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32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2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 txBox="1"/>
          <p:nvPr>
            <p:ph type="title"/>
          </p:nvPr>
        </p:nvSpPr>
        <p:spPr>
          <a:xfrm>
            <a:off x="517871" y="554700"/>
            <a:ext cx="22899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33"/>
          <p:cNvSpPr txBox="1"/>
          <p:nvPr/>
        </p:nvSpPr>
        <p:spPr>
          <a:xfrm>
            <a:off x="517869" y="1409957"/>
            <a:ext cx="7388457" cy="5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items by age group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3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3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477" name="Google Shape;4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65" y="2003235"/>
            <a:ext cx="8054553" cy="448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472" y="3119447"/>
            <a:ext cx="1217825" cy="4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" y="2003226"/>
            <a:ext cx="2374125" cy="4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2fd565115_0_39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g2e2fd565115_0_39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e2fd565115_0_39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e2fd565115_0_39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88" name="Google Shape;488;g2e2fd565115_0_39"/>
          <p:cNvSpPr txBox="1"/>
          <p:nvPr/>
        </p:nvSpPr>
        <p:spPr>
          <a:xfrm>
            <a:off x="517869" y="1409957"/>
            <a:ext cx="7388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items by age group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g2e2fd565115_0_39"/>
          <p:cNvPicPr preferRelativeResize="0"/>
          <p:nvPr/>
        </p:nvPicPr>
        <p:blipFill rotWithShape="1">
          <a:blip r:embed="rId3">
            <a:alphaModFix/>
          </a:blip>
          <a:srcRect b="0" l="0" r="72093" t="0"/>
          <a:stretch/>
        </p:blipFill>
        <p:spPr>
          <a:xfrm>
            <a:off x="4632675" y="5131950"/>
            <a:ext cx="3402324" cy="14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e2fd56511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300" y="2767350"/>
            <a:ext cx="4174024" cy="11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e2fd565115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75" y="2123857"/>
            <a:ext cx="3810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36dfbd876_0_21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e36dfbd876_0_2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e36dfbd876_0_21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Queries 7,8,9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by Jin Gyeong Lee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499" name="Google Shape;499;g2e36dfbd876_0_21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e36dfbd876_0_21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e36dfbd876_0_21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502" name="Google Shape;502;g2e36dfbd876_0_21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34"/>
          <p:cNvSpPr txBox="1"/>
          <p:nvPr/>
        </p:nvSpPr>
        <p:spPr>
          <a:xfrm>
            <a:off x="517876" y="1581700"/>
            <a:ext cx="8377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of delivery food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categories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across all periods and regions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4"/>
          <p:cNvSpPr txBox="1"/>
          <p:nvPr/>
        </p:nvSpPr>
        <p:spPr>
          <a:xfrm>
            <a:off x="4488050" y="28518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4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13" name="Google Shape;5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382" y="3073150"/>
            <a:ext cx="7476719" cy="1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3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35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22" name="Google Shape;522;p35"/>
          <p:cNvSpPr txBox="1"/>
          <p:nvPr/>
        </p:nvSpPr>
        <p:spPr>
          <a:xfrm>
            <a:off x="517876" y="1276900"/>
            <a:ext cx="8377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of delivery food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categories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across all periods and regions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35"/>
          <p:cNvPicPr preferRelativeResize="0"/>
          <p:nvPr/>
        </p:nvPicPr>
        <p:blipFill rotWithShape="1">
          <a:blip r:embed="rId3">
            <a:alphaModFix/>
          </a:blip>
          <a:srcRect b="0" l="0" r="0" t="3605"/>
          <a:stretch/>
        </p:blipFill>
        <p:spPr>
          <a:xfrm>
            <a:off x="2230425" y="1973600"/>
            <a:ext cx="8182476" cy="43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2fd565115_0_33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g2e2fd565115_0_3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e2fd565115_0_33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e2fd565115_0_33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32" name="Google Shape;532;g2e2fd565115_0_33"/>
          <p:cNvSpPr txBox="1"/>
          <p:nvPr/>
        </p:nvSpPr>
        <p:spPr>
          <a:xfrm>
            <a:off x="517876" y="1276900"/>
            <a:ext cx="8377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of delivery food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categories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across all periods and regions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e2fd565115_0_33"/>
          <p:cNvSpPr/>
          <p:nvPr/>
        </p:nvSpPr>
        <p:spPr>
          <a:xfrm>
            <a:off x="5551250" y="3332838"/>
            <a:ext cx="993900" cy="4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g2e2fd56511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00" y="2463550"/>
            <a:ext cx="4308200" cy="251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e2fd565115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300" y="5382850"/>
            <a:ext cx="4515321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e2fd565115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800" y="2400925"/>
            <a:ext cx="4045126" cy="2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e499757e4a_0_0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2e499757e4a_0_0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e499757e4a_0_0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2e499757e4a_0_0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45" name="Google Shape;545;g2e499757e4a_0_0"/>
          <p:cNvSpPr txBox="1"/>
          <p:nvPr/>
        </p:nvSpPr>
        <p:spPr>
          <a:xfrm>
            <a:off x="517876" y="1276900"/>
            <a:ext cx="8377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of delivery food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categories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across all periods and regions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2e499757e4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00" y="2566325"/>
            <a:ext cx="3863625" cy="3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e499757e4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075" y="3344375"/>
            <a:ext cx="4174024" cy="11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553" name="Google Shape;553;p36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36"/>
          <p:cNvSpPr txBox="1"/>
          <p:nvPr/>
        </p:nvSpPr>
        <p:spPr>
          <a:xfrm>
            <a:off x="517870" y="1344049"/>
            <a:ext cx="9032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the delivery volume by cuisine for each “도”as of July 2020.</a:t>
            </a:r>
            <a:endParaRPr sz="2000">
              <a:solidFill>
                <a:srgbClr val="3D85C6"/>
              </a:solidFill>
              <a:highlight>
                <a:srgbClr val="FFFFFF"/>
              </a:highlight>
            </a:endParaRPr>
          </a:p>
        </p:txBody>
      </p:sp>
      <p:sp>
        <p:nvSpPr>
          <p:cNvPr id="555" name="Google Shape;555;p36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6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57" name="Google Shape;5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0" y="2287650"/>
            <a:ext cx="6137425" cy="36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517870" y="707103"/>
            <a:ext cx="11165480" cy="981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Team Introduction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22" name="Google Shape;122;p3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822670" y="2113888"/>
            <a:ext cx="3251707" cy="41835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539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Min </a:t>
            </a:r>
            <a:endParaRPr b="1" i="0" sz="3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Kim</a:t>
            </a:r>
            <a:endParaRPr b="0" i="0" sz="14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4D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>
              <a:solidFill>
                <a:srgbClr val="0B5394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Query of 1~3</a:t>
            </a:r>
            <a:endParaRPr>
              <a:solidFill>
                <a:srgbClr val="0B5394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Visualization of 1~3</a:t>
            </a:r>
            <a:endParaRPr b="1" i="0" sz="18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b="1" lang="en-US" sz="1800">
                <a:solidFill>
                  <a:srgbClr val="0B5394"/>
                </a:solidFill>
              </a:rPr>
              <a:t>Optimization </a:t>
            </a:r>
            <a:r>
              <a:rPr b="1" lang="en-US" sz="1800">
                <a:solidFill>
                  <a:srgbClr val="0B5394"/>
                </a:solidFill>
              </a:rPr>
              <a:t>of 1~3</a:t>
            </a:r>
            <a:endParaRPr b="1" sz="1800">
              <a:solidFill>
                <a:srgbClr val="0B5394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4D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4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8422422" y="2113887"/>
            <a:ext cx="3251707" cy="41835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FA8D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Jin Gyeong Lee</a:t>
            </a:r>
            <a:endParaRPr b="1" i="0" sz="36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Data search</a:t>
            </a:r>
            <a:endParaRPr>
              <a:solidFill>
                <a:srgbClr val="6FA8DC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Query of 7~9</a:t>
            </a:r>
            <a:endParaRPr b="1" sz="1800">
              <a:solidFill>
                <a:srgbClr val="6FA8DC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100"/>
              <a:buFont typeface="Arial"/>
              <a:buChar char="-"/>
            </a:pPr>
            <a:r>
              <a:rPr b="1" lang="en-US" sz="1800">
                <a:solidFill>
                  <a:srgbClr val="6FA8DC"/>
                </a:solidFill>
              </a:rPr>
              <a:t>Visualization of 7~9</a:t>
            </a:r>
            <a:endParaRPr b="1" sz="1800">
              <a:solidFill>
                <a:srgbClr val="6FA8DC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100"/>
              <a:buFont typeface="Arial"/>
              <a:buChar char="-"/>
            </a:pPr>
            <a:r>
              <a:rPr b="1" lang="en-US" sz="1800">
                <a:solidFill>
                  <a:srgbClr val="6FA8DC"/>
                </a:solidFill>
              </a:rPr>
              <a:t>Optimization of 7~9</a:t>
            </a:r>
            <a:endParaRPr b="1" sz="1800">
              <a:solidFill>
                <a:srgbClr val="6FA8DC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100"/>
              <a:buFont typeface="Arial"/>
              <a:buChar char="-"/>
            </a:pPr>
            <a:r>
              <a:rPr b="1" lang="en-US" sz="1800">
                <a:solidFill>
                  <a:srgbClr val="6FA8DC"/>
                </a:solidFill>
              </a:rPr>
              <a:t>web </a:t>
            </a:r>
            <a:r>
              <a:rPr b="1" i="0" lang="en-US" sz="180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b="1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-"/>
            </a:pPr>
            <a:r>
              <a:rPr b="1" lang="en-US" sz="1800">
                <a:solidFill>
                  <a:srgbClr val="6FA8DC"/>
                </a:solidFill>
              </a:rPr>
              <a:t>presentation </a:t>
            </a:r>
            <a:endParaRPr b="1" sz="1800">
              <a:solidFill>
                <a:srgbClr val="6FA8D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4622546" y="2119734"/>
            <a:ext cx="3251707" cy="41835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Mina </a:t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Dong</a:t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100"/>
              <a:buFont typeface="Arial"/>
              <a:buChar char="-"/>
            </a:pPr>
            <a:r>
              <a:rPr b="1" lang="en-US" sz="1800">
                <a:solidFill>
                  <a:srgbClr val="3D85C6"/>
                </a:solidFill>
              </a:rPr>
              <a:t>Data Preprocessing</a:t>
            </a:r>
            <a:endParaRPr>
              <a:solidFill>
                <a:srgbClr val="3D85C6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100"/>
              <a:buFont typeface="Arial"/>
              <a:buChar char="-"/>
            </a:pPr>
            <a:r>
              <a:rPr b="1" i="0" lang="en-US" sz="18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Query of 4~6</a:t>
            </a:r>
            <a:endParaRPr>
              <a:solidFill>
                <a:srgbClr val="3D85C6"/>
              </a:solidFill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100"/>
              <a:buFont typeface="Arial"/>
              <a:buChar char="-"/>
            </a:pPr>
            <a:r>
              <a:rPr b="1" lang="en-US" sz="1800">
                <a:solidFill>
                  <a:srgbClr val="3D85C6"/>
                </a:solidFill>
              </a:rPr>
              <a:t>Visualization of 4~6</a:t>
            </a:r>
            <a:endParaRPr b="1" sz="1800">
              <a:solidFill>
                <a:srgbClr val="3D85C6"/>
              </a:solidFill>
            </a:endParaRPr>
          </a:p>
          <a:p>
            <a:pPr indent="-387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-"/>
            </a:pPr>
            <a:r>
              <a:rPr b="1" lang="en-US" sz="1800">
                <a:solidFill>
                  <a:srgbClr val="3D85C6"/>
                </a:solidFill>
              </a:rPr>
              <a:t>Optimization of 4~6</a:t>
            </a:r>
            <a:endParaRPr b="1" sz="18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563" name="Google Shape;563;p37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37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7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66" name="Google Shape;566;p37"/>
          <p:cNvSpPr txBox="1"/>
          <p:nvPr/>
        </p:nvSpPr>
        <p:spPr>
          <a:xfrm>
            <a:off x="517876" y="1344050"/>
            <a:ext cx="100956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the delivery volume by cuisine for each “도”as of July 2020. (“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시” 제외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)</a:t>
            </a:r>
            <a:endParaRPr sz="2000">
              <a:solidFill>
                <a:srgbClr val="3D85C6"/>
              </a:solidFill>
              <a:highlight>
                <a:srgbClr val="FFFFFF"/>
              </a:highlight>
            </a:endParaRPr>
          </a:p>
        </p:txBody>
      </p:sp>
      <p:pic>
        <p:nvPicPr>
          <p:cNvPr id="567" name="Google Shape;5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5" y="2438138"/>
            <a:ext cx="6135376" cy="33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625" y="2013650"/>
            <a:ext cx="5097300" cy="435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2fd565115_0_27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574" name="Google Shape;574;g2e2fd565115_0_27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2e2fd565115_0_27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e2fd565115_0_27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77" name="Google Shape;577;g2e2fd565115_0_27"/>
          <p:cNvSpPr txBox="1"/>
          <p:nvPr/>
        </p:nvSpPr>
        <p:spPr>
          <a:xfrm>
            <a:off x="517870" y="1344049"/>
            <a:ext cx="9032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-US" sz="2000">
                <a:solidFill>
                  <a:srgbClr val="3D85C6"/>
                </a:solidFill>
                <a:highlight>
                  <a:schemeClr val="lt1"/>
                </a:highlight>
              </a:rPr>
              <a:t>Statistics on the delivery volume by cuisine for each “도”as of July 2020.</a:t>
            </a:r>
            <a:endParaRPr sz="2000">
              <a:solidFill>
                <a:srgbClr val="3D85C6"/>
              </a:solidFill>
              <a:highlight>
                <a:srgbClr val="FFFFFF"/>
              </a:highlight>
            </a:endParaRPr>
          </a:p>
        </p:txBody>
      </p:sp>
      <p:sp>
        <p:nvSpPr>
          <p:cNvPr id="578" name="Google Shape;578;g2e2fd565115_0_27"/>
          <p:cNvSpPr/>
          <p:nvPr/>
        </p:nvSpPr>
        <p:spPr>
          <a:xfrm>
            <a:off x="5603625" y="3666338"/>
            <a:ext cx="993900" cy="4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g2e2fd56511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075" y="4244238"/>
            <a:ext cx="2013875" cy="20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e2fd565115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38" y="2430749"/>
            <a:ext cx="4146112" cy="33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e2fd565115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389" y="1937450"/>
            <a:ext cx="3810985" cy="48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e2fd565115_0_27"/>
          <p:cNvSpPr txBox="1"/>
          <p:nvPr/>
        </p:nvSpPr>
        <p:spPr>
          <a:xfrm>
            <a:off x="5131850" y="3132300"/>
            <a:ext cx="2961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5394"/>
                </a:solidFill>
              </a:rPr>
              <a:t>Decrease </a:t>
            </a:r>
            <a:r>
              <a:rPr b="1" lang="en-US" sz="2000">
                <a:solidFill>
                  <a:srgbClr val="0C5394"/>
                </a:solidFill>
              </a:rPr>
              <a:t>41ms </a:t>
            </a:r>
            <a:endParaRPr b="1" sz="2000">
              <a:solidFill>
                <a:srgbClr val="0C5394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38"/>
          <p:cNvSpPr txBox="1"/>
          <p:nvPr/>
        </p:nvSpPr>
        <p:spPr>
          <a:xfrm>
            <a:off x="517876" y="1409950"/>
            <a:ext cx="9214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9. Top 3 statistics for neighborhoods with the highest average delivery amounts.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8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p38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Query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92" name="Google Shape;5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700" y="2561050"/>
            <a:ext cx="6101476" cy="3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39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9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39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Result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01" name="Google Shape;601;p39"/>
          <p:cNvSpPr txBox="1"/>
          <p:nvPr/>
        </p:nvSpPr>
        <p:spPr>
          <a:xfrm>
            <a:off x="517876" y="1409950"/>
            <a:ext cx="9214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9. Top 3 statistics for neighborhoods with the highest average delivery amounts.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pic>
        <p:nvPicPr>
          <p:cNvPr id="602" name="Google Shape;6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700" y="2173450"/>
            <a:ext cx="7739751" cy="41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075" y="3344375"/>
            <a:ext cx="4174024" cy="11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2fd565115_0_19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" name="Google Shape;609;g2e2fd565115_0_19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e2fd565115_0_19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2e2fd565115_0_19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12" name="Google Shape;612;g2e2fd565115_0_19"/>
          <p:cNvSpPr txBox="1"/>
          <p:nvPr/>
        </p:nvSpPr>
        <p:spPr>
          <a:xfrm>
            <a:off x="517876" y="1409950"/>
            <a:ext cx="9214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9. Top 3 statistics for neighborhoods with the highest average delivery amounts.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pic>
        <p:nvPicPr>
          <p:cNvPr id="613" name="Google Shape;613;g2e2fd56511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5" y="3344375"/>
            <a:ext cx="4174024" cy="11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e2fd56511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975" y="2361325"/>
            <a:ext cx="4233050" cy="33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499757e4a_0_15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" name="Google Shape;620;g2e499757e4a_0_1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e499757e4a_0_15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2e499757e4a_0_15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Optimization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23" name="Google Shape;623;g2e499757e4a_0_15"/>
          <p:cNvSpPr txBox="1"/>
          <p:nvPr/>
        </p:nvSpPr>
        <p:spPr>
          <a:xfrm>
            <a:off x="517876" y="1409950"/>
            <a:ext cx="9214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1270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D85C6"/>
                </a:solidFill>
              </a:rPr>
              <a:t>9. Top 3 statistics for neighborhoods with the highest average delivery amounts.</a:t>
            </a:r>
            <a:endParaRPr sz="2000">
              <a:solidFill>
                <a:srgbClr val="3D85C6"/>
              </a:solidFill>
            </a:endParaRPr>
          </a:p>
          <a:p>
            <a:pPr indent="-1270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D85C6"/>
              </a:solidFill>
            </a:endParaRPr>
          </a:p>
        </p:txBody>
      </p:sp>
      <p:sp>
        <p:nvSpPr>
          <p:cNvPr id="624" name="Google Shape;624;g2e499757e4a_0_15"/>
          <p:cNvSpPr/>
          <p:nvPr/>
        </p:nvSpPr>
        <p:spPr>
          <a:xfrm>
            <a:off x="5599050" y="3620638"/>
            <a:ext cx="993900" cy="4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e499757e4a_0_15"/>
          <p:cNvSpPr txBox="1"/>
          <p:nvPr/>
        </p:nvSpPr>
        <p:spPr>
          <a:xfrm>
            <a:off x="4519800" y="3182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C5394"/>
                </a:solidFill>
              </a:rPr>
              <a:t>Increase </a:t>
            </a:r>
            <a:endParaRPr/>
          </a:p>
        </p:txBody>
      </p:sp>
      <p:pic>
        <p:nvPicPr>
          <p:cNvPr id="626" name="Google Shape;626;g2e499757e4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550" y="2464109"/>
            <a:ext cx="4248725" cy="281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e499757e4a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125" y="5801450"/>
            <a:ext cx="8063646" cy="36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e499757e4a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50" y="2728561"/>
            <a:ext cx="4344424" cy="18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e36dfbd876_0_23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e36dfbd876_0_2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e36dfbd876_0_233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Demo Video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636" name="Google Shape;636;g2e36dfbd876_0_233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2e36dfbd876_0_233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2e36dfbd876_0_233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639" name="Google Shape;639;g2e36dfbd876_0_23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e36dfbd876_0_226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g2e36dfbd876_0_226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e36dfbd876_0_226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2e36dfbd876_0_226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Demo Video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48" name="Google Shape;648;g2e36dfbd876_0_226">
            <a:hlinkClick r:id="rId3"/>
          </p:cNvPr>
          <p:cNvSpPr txBox="1"/>
          <p:nvPr/>
        </p:nvSpPr>
        <p:spPr>
          <a:xfrm>
            <a:off x="4926150" y="3082650"/>
            <a:ext cx="233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 u="sng">
                <a:solidFill>
                  <a:schemeClr val="hlink"/>
                </a:solidFill>
                <a:hlinkClick r:id="rId4"/>
              </a:rPr>
              <a:t>Video Link</a:t>
            </a:r>
            <a:endParaRPr b="1" sz="3300">
              <a:solidFill>
                <a:srgbClr val="6FA8DC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37d7c2f5f_3_3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g2e37d7c2f5f_3_3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2e37d7c2f5f_3_3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e37d7c2f5f_3_3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Source code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657" name="Google Shape;657;g2e37d7c2f5f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325" y="2225401"/>
            <a:ext cx="4933350" cy="38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e37d7c2f5f_3_3"/>
          <p:cNvSpPr txBox="1"/>
          <p:nvPr/>
        </p:nvSpPr>
        <p:spPr>
          <a:xfrm>
            <a:off x="3752325" y="1680450"/>
            <a:ext cx="4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https://github.com/mina-dong/bigdatasys_project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"/>
          <p:cNvSpPr txBox="1"/>
          <p:nvPr>
            <p:ph type="title"/>
          </p:nvPr>
        </p:nvSpPr>
        <p:spPr>
          <a:xfrm>
            <a:off x="517870" y="5547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Thank You!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64" name="Google Shape;664;p8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8"/>
          <p:cNvSpPr txBox="1"/>
          <p:nvPr/>
        </p:nvSpPr>
        <p:spPr>
          <a:xfrm>
            <a:off x="1678709" y="2740338"/>
            <a:ext cx="8834581" cy="137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- Freepik : Delivery (Picture of Page 1)</a:t>
            </a:r>
            <a:endParaRPr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- Freepik : Delivery (Picture of Page 4)</a:t>
            </a:r>
            <a:endParaRPr b="0" i="0" sz="1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- KT Big Data Platform (Logo of Page 6)</a:t>
            </a:r>
            <a:endParaRPr b="0" i="0" sz="28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8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36dfbd876_0_15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e36dfbd876_0_1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e36dfbd876_0_15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None/>
            </a:pPr>
            <a:r>
              <a:rPr b="1" lang="en-US" sz="3884">
                <a:solidFill>
                  <a:srgbClr val="FFFFFF"/>
                </a:solidFill>
              </a:rPr>
              <a:t>Project Introduction</a:t>
            </a:r>
            <a:endParaRPr b="0" i="0" sz="333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e36dfbd876_0_15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e36dfbd876_0_15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e36dfbd876_0_15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138" name="Google Shape;138;g2e36dfbd876_0_15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케치, 그림, 라인 아트, 도표이(가) 표시된 사진&#10;&#10;자동 생성된 설명" id="143" name="Google Shape;143;p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600937" y="1860795"/>
            <a:ext cx="8990125" cy="423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 txBox="1"/>
          <p:nvPr>
            <p:ph type="title"/>
          </p:nvPr>
        </p:nvSpPr>
        <p:spPr>
          <a:xfrm>
            <a:off x="517870" y="707103"/>
            <a:ext cx="11165480" cy="981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Project Introduction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45" name="Google Shape;145;p4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6FA8DC"/>
                </a:solidFill>
              </a:rPr>
              <a:t>Big Data System Design : Delivery Analyze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146" name="Google Shape;146;p4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3038764" y="2979435"/>
            <a:ext cx="6114472" cy="1074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1" lang="en-US" sz="54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“Delivery Analysis”</a:t>
            </a:r>
            <a:endParaRPr b="0" i="1" sz="54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2215573" y="4396542"/>
            <a:ext cx="77608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Search relationship result between each values of delivery Data </a:t>
            </a:r>
            <a:endParaRPr b="0" i="0" sz="18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517870" y="707103"/>
            <a:ext cx="11165480" cy="981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Why? 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55" name="Google Shape;155;p5"/>
          <p:cNvSpPr txBox="1"/>
          <p:nvPr>
            <p:ph idx="11" type="ftr"/>
          </p:nvPr>
        </p:nvSpPr>
        <p:spPr>
          <a:xfrm>
            <a:off x="517870" y="9771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56" name="Google Shape;156;p5"/>
          <p:cNvSpPr txBox="1"/>
          <p:nvPr>
            <p:ph idx="12" type="sldNum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음식 배달서비스 연간 거래액. 그래픽= 전유진 yuki@joongang.co.kr"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4835" y="1594801"/>
            <a:ext cx="4832000" cy="4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36dfbd876_0_16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e36dfbd876_0_1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e36dfbd876_0_166"/>
          <p:cNvSpPr/>
          <p:nvPr/>
        </p:nvSpPr>
        <p:spPr>
          <a:xfrm>
            <a:off x="434742" y="765972"/>
            <a:ext cx="82935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4"/>
              <a:buFont typeface="Arial"/>
              <a:buNone/>
            </a:pPr>
            <a:r>
              <a:rPr b="1" lang="en-US" sz="3884">
                <a:solidFill>
                  <a:srgbClr val="FFFFFF"/>
                </a:solidFill>
              </a:rPr>
              <a:t>What We Make?</a:t>
            </a:r>
            <a:endParaRPr b="0" i="0" sz="333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e36dfbd876_0_166"/>
          <p:cNvSpPr/>
          <p:nvPr/>
        </p:nvSpPr>
        <p:spPr>
          <a:xfrm>
            <a:off x="517870" y="508090"/>
            <a:ext cx="5021100" cy="1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e36dfbd876_0_166"/>
          <p:cNvSpPr/>
          <p:nvPr/>
        </p:nvSpPr>
        <p:spPr>
          <a:xfrm>
            <a:off x="10571975" y="6175150"/>
            <a:ext cx="13701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e36dfbd876_0_166"/>
          <p:cNvSpPr/>
          <p:nvPr/>
        </p:nvSpPr>
        <p:spPr>
          <a:xfrm>
            <a:off x="9565068" y="6208352"/>
            <a:ext cx="244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0"/>
              <a:buFont typeface="Arial"/>
              <a:buNone/>
            </a:pPr>
            <a:r>
              <a:rPr b="1" i="0" lang="en-US" sz="21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Team  </a:t>
            </a:r>
            <a:r>
              <a:rPr b="1" i="0" lang="en-US" sz="2170" u="none" cap="none" strike="noStrike">
                <a:solidFill>
                  <a:srgbClr val="6FA8DC"/>
                </a:solidFill>
                <a:latin typeface="Arial"/>
                <a:ea typeface="Arial"/>
                <a:cs typeface="Arial"/>
                <a:sym typeface="Arial"/>
              </a:rPr>
              <a:t>DBelivery</a:t>
            </a:r>
            <a:endParaRPr b="1" i="0" sz="217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ivery bike Generic Detailed Outline icon" id="169" name="Google Shape;169;g2e36dfbd876_0_16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331500" y="4574367"/>
            <a:ext cx="2195945" cy="219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1c0422e2b_1_0"/>
          <p:cNvSpPr txBox="1"/>
          <p:nvPr>
            <p:ph type="title"/>
          </p:nvPr>
        </p:nvSpPr>
        <p:spPr>
          <a:xfrm>
            <a:off x="517870" y="707103"/>
            <a:ext cx="11165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>
                <a:solidFill>
                  <a:srgbClr val="0B5394"/>
                </a:solidFill>
              </a:rPr>
              <a:t>What We Make?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75" name="Google Shape;175;g271c0422e2b_1_0"/>
          <p:cNvSpPr txBox="1"/>
          <p:nvPr>
            <p:ph idx="11" type="ftr"/>
          </p:nvPr>
        </p:nvSpPr>
        <p:spPr>
          <a:xfrm>
            <a:off x="517870" y="9771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rgbClr val="3D85C6"/>
                </a:solidFill>
              </a:rPr>
              <a:t>Big Data System Design : Delivery Analyze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76" name="Google Shape;176;g271c0422e2b_1_0"/>
          <p:cNvSpPr txBox="1"/>
          <p:nvPr>
            <p:ph idx="12" type="sldNum"/>
          </p:nvPr>
        </p:nvSpPr>
        <p:spPr>
          <a:xfrm>
            <a:off x="11454317" y="6420414"/>
            <a:ext cx="63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271c0422e2b_1_0"/>
          <p:cNvSpPr txBox="1"/>
          <p:nvPr/>
        </p:nvSpPr>
        <p:spPr>
          <a:xfrm>
            <a:off x="440132" y="1711553"/>
            <a:ext cx="11014200" cy="4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b="0" i="0" lang="en-US" sz="20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</a:t>
            </a:r>
            <a:r>
              <a:rPr lang="en-US" sz="2000">
                <a:solidFill>
                  <a:srgbClr val="0B5394"/>
                </a:solidFill>
                <a:highlight>
                  <a:srgbClr val="FFFFFF"/>
                </a:highlight>
              </a:rPr>
              <a:t>n change in order quantity according to delivery distance</a:t>
            </a:r>
            <a:endParaRPr b="0" i="0" sz="20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amounts by month in </a:t>
            </a:r>
            <a:r>
              <a:rPr lang="en-US" sz="2000">
                <a:solidFill>
                  <a:srgbClr val="0B5394"/>
                </a:solidFill>
                <a:highlight>
                  <a:srgbClr val="FFFFFF"/>
                </a:highlight>
              </a:rPr>
              <a:t>all</a:t>
            </a:r>
            <a:r>
              <a:rPr b="0" i="0" lang="en-US" sz="20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0B5394"/>
                </a:solidFill>
                <a:highlight>
                  <a:srgbClr val="FFFFFF"/>
                </a:highlight>
              </a:rPr>
              <a:t>region</a:t>
            </a:r>
            <a:r>
              <a:rPr b="0" i="0" lang="en-US" sz="20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by weather.</a:t>
            </a:r>
            <a:endParaRPr b="0" i="0" sz="2000" u="none" cap="none" strike="noStrike">
              <a:solidFill>
                <a:srgbClr val="0B539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</a:t>
            </a:r>
            <a:r>
              <a:rPr lang="en-US" sz="2000">
                <a:solidFill>
                  <a:srgbClr val="3D85C6"/>
                </a:solidFill>
                <a:highlight>
                  <a:srgbClr val="FFFFFF"/>
                </a:highlight>
              </a:rPr>
              <a:t>cuisine by all region</a:t>
            </a: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volume and items by family type .</a:t>
            </a:r>
            <a:br>
              <a:rPr lang="en-US">
                <a:solidFill>
                  <a:srgbClr val="3D85C6"/>
                </a:solidFill>
              </a:rPr>
            </a:b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(single-person household, two-person household, etc.)</a:t>
            </a:r>
            <a:r>
              <a:rPr b="0" i="0" lang="en-US" sz="200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3D85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Statistics on delivery food items by age group.</a:t>
            </a:r>
            <a:endParaRPr b="0" i="0" sz="2000" u="none" cap="none" strike="noStrike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AutoNum type="arabicPeriod"/>
            </a:pPr>
            <a:r>
              <a:rPr b="0" i="0" lang="en-US" sz="2000" u="none" cap="none" strike="noStrike">
                <a:solidFill>
                  <a:srgbClr val="6FA8D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of delivery food </a:t>
            </a:r>
            <a:r>
              <a:rPr lang="en-US" sz="2000">
                <a:solidFill>
                  <a:srgbClr val="6FA8DC"/>
                </a:solidFill>
                <a:highlight>
                  <a:srgbClr val="FFFFFF"/>
                </a:highlight>
              </a:rPr>
              <a:t>categories </a:t>
            </a:r>
            <a:r>
              <a:rPr b="0" i="0" lang="en-US" sz="2000" u="none" cap="none" strike="noStrike">
                <a:solidFill>
                  <a:srgbClr val="6FA8D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across all periods and regions.</a:t>
            </a:r>
            <a:endParaRPr b="0" i="0" sz="20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AutoNum type="arabicPeriod"/>
            </a:pPr>
            <a:r>
              <a:rPr lang="en-US" sz="2000">
                <a:solidFill>
                  <a:srgbClr val="6FA8DC"/>
                </a:solidFill>
                <a:highlight>
                  <a:schemeClr val="lt1"/>
                </a:highlight>
              </a:rPr>
              <a:t>Statistics on the delivery volume by cuisine for each “도”as of July 2020.</a:t>
            </a:r>
            <a:endParaRPr sz="2000">
              <a:solidFill>
                <a:srgbClr val="6FA8DC"/>
              </a:solidFill>
              <a:highlight>
                <a:srgbClr val="FFFFFF"/>
              </a:highlight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000"/>
              <a:buAutoNum type="arabicPeriod"/>
            </a:pPr>
            <a:r>
              <a:rPr lang="en-US" sz="2000">
                <a:solidFill>
                  <a:srgbClr val="6FA8DC"/>
                </a:solidFill>
              </a:rPr>
              <a:t>Top 3 statistics for neighborhoods with the highest average delivery amounts.</a:t>
            </a:r>
            <a:endParaRPr b="0" i="0" sz="20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71c0422e2b_1_0"/>
          <p:cNvSpPr/>
          <p:nvPr/>
        </p:nvSpPr>
        <p:spPr>
          <a:xfrm>
            <a:off x="517875" y="462850"/>
            <a:ext cx="5097300" cy="220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stal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2024-05-15T12:02:40Z</dcterms:created>
  <dc:creator>김민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0x010100EF18DC0D33665F4CBFC6320E8FC2F58C</vt:lpwstr>
  </property>
</Properties>
</file>